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Open Sauce" panose="020B0604020202020204" charset="0"/>
      <p:regular r:id="rId15"/>
    </p:embeddedFont>
    <p:embeddedFont>
      <p:font typeface="Open Sauce Bold" panose="020B0604020202020204" charset="0"/>
      <p:regular r:id="rId16"/>
    </p:embeddedFont>
    <p:embeddedFont>
      <p:font typeface="Open Sauce Heavy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106590" y="2199722"/>
            <a:ext cx="5887580" cy="58875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23" r="-22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57435" y="3489495"/>
            <a:ext cx="78988" cy="3562352"/>
            <a:chOff x="0" y="0"/>
            <a:chExt cx="20803" cy="938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62570" y="486460"/>
            <a:ext cx="3049198" cy="1713262"/>
          </a:xfrm>
          <a:custGeom>
            <a:avLst/>
            <a:gdLst/>
            <a:ahLst/>
            <a:cxnLst/>
            <a:rect l="l" t="t" r="r" b="b"/>
            <a:pathLst>
              <a:path w="3049198" h="1713262">
                <a:moveTo>
                  <a:pt x="0" y="0"/>
                </a:moveTo>
                <a:lnTo>
                  <a:pt x="3049199" y="0"/>
                </a:lnTo>
                <a:lnTo>
                  <a:pt x="3049199" y="1713262"/>
                </a:lnTo>
                <a:lnTo>
                  <a:pt x="0" y="1713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87521" y="3346620"/>
            <a:ext cx="7214594" cy="128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b="1" spc="-1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Generative 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7521" y="4403531"/>
            <a:ext cx="8293728" cy="200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06"/>
              </a:lnSpc>
            </a:pPr>
            <a:r>
              <a:rPr lang="en-US" sz="11647" b="1" spc="-232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7521" y="6550297"/>
            <a:ext cx="6832368" cy="4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Advanced chatbot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BEAAD-D32D-5015-810C-9619B04C52E1}"/>
              </a:ext>
            </a:extLst>
          </p:cNvPr>
          <p:cNvSpPr txBox="1"/>
          <p:nvPr/>
        </p:nvSpPr>
        <p:spPr>
          <a:xfrm>
            <a:off x="1136423" y="7712258"/>
            <a:ext cx="43889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/>
              <a:t>Presented by: </a:t>
            </a:r>
            <a:r>
              <a:rPr lang="en-US" sz="3300" b="1" dirty="0">
                <a:solidFill>
                  <a:srgbClr val="106861"/>
                </a:solidFill>
              </a:rPr>
              <a:t>Ali Shaker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4175" y="7005833"/>
            <a:ext cx="452472" cy="4524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75892" y="2438954"/>
            <a:ext cx="7051536" cy="3944525"/>
            <a:chOff x="0" y="0"/>
            <a:chExt cx="1631907" cy="9128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31907" cy="912865"/>
            </a:xfrm>
            <a:custGeom>
              <a:avLst/>
              <a:gdLst/>
              <a:ahLst/>
              <a:cxnLst/>
              <a:rect l="l" t="t" r="r" b="b"/>
              <a:pathLst>
                <a:path w="1631907" h="912865">
                  <a:moveTo>
                    <a:pt x="35133" y="0"/>
                  </a:moveTo>
                  <a:lnTo>
                    <a:pt x="1596774" y="0"/>
                  </a:lnTo>
                  <a:cubicBezTo>
                    <a:pt x="1606092" y="0"/>
                    <a:pt x="1615028" y="3701"/>
                    <a:pt x="1621617" y="10290"/>
                  </a:cubicBezTo>
                  <a:cubicBezTo>
                    <a:pt x="1628205" y="16879"/>
                    <a:pt x="1631907" y="25815"/>
                    <a:pt x="1631907" y="35133"/>
                  </a:cubicBezTo>
                  <a:lnTo>
                    <a:pt x="1631907" y="877732"/>
                  </a:lnTo>
                  <a:cubicBezTo>
                    <a:pt x="1631907" y="897135"/>
                    <a:pt x="1616177" y="912865"/>
                    <a:pt x="1596774" y="912865"/>
                  </a:cubicBezTo>
                  <a:lnTo>
                    <a:pt x="35133" y="912865"/>
                  </a:lnTo>
                  <a:cubicBezTo>
                    <a:pt x="15730" y="912865"/>
                    <a:pt x="0" y="897135"/>
                    <a:pt x="0" y="877732"/>
                  </a:cubicBezTo>
                  <a:lnTo>
                    <a:pt x="0" y="35133"/>
                  </a:lnTo>
                  <a:cubicBezTo>
                    <a:pt x="0" y="15730"/>
                    <a:pt x="15730" y="0"/>
                    <a:pt x="351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31907" cy="950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61878" y="2891860"/>
            <a:ext cx="1228028" cy="1226514"/>
            <a:chOff x="0" y="0"/>
            <a:chExt cx="323431" cy="3230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325676" y="3970748"/>
            <a:ext cx="6064231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Deployment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39307" y="3298807"/>
            <a:ext cx="5648244" cy="246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815"/>
              </a:lnSpc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Deployed the chatbot using a Flask API for easy interaction and testing</a:t>
            </a:r>
          </a:p>
          <a:p>
            <a:pPr marL="474979" lvl="1" indent="-237490" algn="l">
              <a:lnSpc>
                <a:spcPts val="2815"/>
              </a:lnSpc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Flask server allows users to send prompts and receive responses in real-time</a:t>
            </a:r>
          </a:p>
          <a:p>
            <a:pPr marL="474979" lvl="1" indent="-237490" algn="l">
              <a:lnSpc>
                <a:spcPts val="2815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Hosted on Google Colab for demonstration purposes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21892" y="2719256"/>
            <a:ext cx="410051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000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Deployment</a:t>
            </a:r>
          </a:p>
        </p:txBody>
      </p:sp>
      <p:pic>
        <p:nvPicPr>
          <p:cNvPr id="2050" name="Picture 2" descr="Deployment - Free seo and web icons">
            <a:extLst>
              <a:ext uri="{FF2B5EF4-FFF2-40B4-BE49-F238E27FC236}">
                <a16:creationId xmlns:a16="http://schemas.microsoft.com/office/drawing/2014/main" id="{D6ED8EA9-DDE8-637F-7F96-0CAB2B4D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45" y="300981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4175" y="7005833"/>
            <a:ext cx="452472" cy="4524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75892" y="2438954"/>
            <a:ext cx="7051536" cy="5019351"/>
            <a:chOff x="0" y="0"/>
            <a:chExt cx="1631907" cy="11616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31907" cy="1161607"/>
            </a:xfrm>
            <a:custGeom>
              <a:avLst/>
              <a:gdLst/>
              <a:ahLst/>
              <a:cxnLst/>
              <a:rect l="l" t="t" r="r" b="b"/>
              <a:pathLst>
                <a:path w="1631907" h="1161607">
                  <a:moveTo>
                    <a:pt x="35133" y="0"/>
                  </a:moveTo>
                  <a:lnTo>
                    <a:pt x="1596774" y="0"/>
                  </a:lnTo>
                  <a:cubicBezTo>
                    <a:pt x="1606092" y="0"/>
                    <a:pt x="1615028" y="3701"/>
                    <a:pt x="1621617" y="10290"/>
                  </a:cubicBezTo>
                  <a:cubicBezTo>
                    <a:pt x="1628205" y="16879"/>
                    <a:pt x="1631907" y="25815"/>
                    <a:pt x="1631907" y="35133"/>
                  </a:cubicBezTo>
                  <a:lnTo>
                    <a:pt x="1631907" y="1126474"/>
                  </a:lnTo>
                  <a:cubicBezTo>
                    <a:pt x="1631907" y="1145877"/>
                    <a:pt x="1616177" y="1161607"/>
                    <a:pt x="1596774" y="1161607"/>
                  </a:cubicBezTo>
                  <a:lnTo>
                    <a:pt x="35133" y="1161607"/>
                  </a:lnTo>
                  <a:cubicBezTo>
                    <a:pt x="15730" y="1161607"/>
                    <a:pt x="0" y="1145877"/>
                    <a:pt x="0" y="1126474"/>
                  </a:cubicBezTo>
                  <a:lnTo>
                    <a:pt x="0" y="35133"/>
                  </a:lnTo>
                  <a:cubicBezTo>
                    <a:pt x="0" y="15730"/>
                    <a:pt x="15730" y="0"/>
                    <a:pt x="351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31907" cy="1199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61878" y="2891860"/>
            <a:ext cx="1228028" cy="1226514"/>
            <a:chOff x="0" y="0"/>
            <a:chExt cx="323431" cy="3230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77219" y="3677905"/>
            <a:ext cx="6064231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Work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39307" y="3298807"/>
            <a:ext cx="5648244" cy="35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815"/>
              </a:lnSpc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Integrate feedback mechanisms to continuously improve chatbot responses.</a:t>
            </a:r>
          </a:p>
          <a:p>
            <a:pPr marL="474979" lvl="1" indent="-237490" algn="l">
              <a:lnSpc>
                <a:spcPts val="2815"/>
              </a:lnSpc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Explore larger models like GPT-3 or fine-tune on more diverse datasets for better understanding of various topics</a:t>
            </a:r>
          </a:p>
          <a:p>
            <a:pPr marL="474979" lvl="1" indent="-237490" algn="l">
              <a:lnSpc>
                <a:spcPts val="2815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Implement a user-friendly web interface for easier access and interaction with the chatbot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21892" y="2719256"/>
            <a:ext cx="410051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000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Work</a:t>
            </a:r>
          </a:p>
        </p:txBody>
      </p:sp>
      <p:pic>
        <p:nvPicPr>
          <p:cNvPr id="1026" name="Picture 2" descr="Future - Free miscellaneous icons">
            <a:extLst>
              <a:ext uri="{FF2B5EF4-FFF2-40B4-BE49-F238E27FC236}">
                <a16:creationId xmlns:a16="http://schemas.microsoft.com/office/drawing/2014/main" id="{15C8DF12-0D60-7F47-5BD0-7AAFA7624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436" y="2974510"/>
            <a:ext cx="1003122" cy="100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85634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778327" y="2245814"/>
            <a:ext cx="12731346" cy="6355356"/>
            <a:chOff x="0" y="0"/>
            <a:chExt cx="3353112" cy="16738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3112" cy="1673839"/>
            </a:xfrm>
            <a:custGeom>
              <a:avLst/>
              <a:gdLst/>
              <a:ahLst/>
              <a:cxnLst/>
              <a:rect l="l" t="t" r="r" b="b"/>
              <a:pathLst>
                <a:path w="3353112" h="1673839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658636"/>
                  </a:lnTo>
                  <a:cubicBezTo>
                    <a:pt x="3353112" y="1662668"/>
                    <a:pt x="3351510" y="1666535"/>
                    <a:pt x="3348659" y="1669386"/>
                  </a:cubicBezTo>
                  <a:cubicBezTo>
                    <a:pt x="3345808" y="1672237"/>
                    <a:pt x="3341941" y="1673839"/>
                    <a:pt x="3337909" y="1673839"/>
                  </a:cubicBezTo>
                  <a:lnTo>
                    <a:pt x="15202" y="1673839"/>
                  </a:lnTo>
                  <a:cubicBezTo>
                    <a:pt x="11171" y="1673839"/>
                    <a:pt x="7304" y="1672237"/>
                    <a:pt x="4453" y="1669386"/>
                  </a:cubicBezTo>
                  <a:cubicBezTo>
                    <a:pt x="1602" y="1666535"/>
                    <a:pt x="0" y="1662668"/>
                    <a:pt x="0" y="1658636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53112" cy="1692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58350" y="4197614"/>
            <a:ext cx="11150794" cy="44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"Successfully built a GPT-2-based chatbot capable of generating dynamic and context-aware responses."</a:t>
            </a:r>
          </a:p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"The project demonstrated the potential of transformer models in conversational AI."</a:t>
            </a:r>
          </a:p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"Tracked the entire training and evaluation process using MLflow, ensuring reproducibility and version control."</a:t>
            </a:r>
          </a:p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"Gained valuable insights into the challenges of fine-tuning language models within limited time and resources."</a:t>
            </a:r>
          </a:p>
          <a:p>
            <a:pPr algn="ctr">
              <a:lnSpc>
                <a:spcPts val="3950"/>
              </a:lnSpc>
            </a:pPr>
            <a:endParaRPr lang="en-US" sz="246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79731" y="2788642"/>
            <a:ext cx="6928538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56034" y="3348832"/>
            <a:ext cx="8575931" cy="3086100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17592" y="3676944"/>
            <a:ext cx="7694557" cy="200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sz="1183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5579" y="7087724"/>
            <a:ext cx="3086100" cy="1051732"/>
            <a:chOff x="0" y="0"/>
            <a:chExt cx="812800" cy="27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6999"/>
            </a:xfrm>
            <a:custGeom>
              <a:avLst/>
              <a:gdLst/>
              <a:ahLst/>
              <a:cxnLst/>
              <a:rect l="l" t="t" r="r" b="b"/>
              <a:pathLst>
                <a:path w="812800" h="276999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31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4910781" y="0"/>
            <a:ext cx="3377219" cy="3377219"/>
          </a:xfrm>
          <a:custGeom>
            <a:avLst/>
            <a:gdLst/>
            <a:ahLst/>
            <a:cxnLst/>
            <a:rect l="l" t="t" r="r" b="b"/>
            <a:pathLst>
              <a:path w="3377219" h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-1923846" y="8186287"/>
            <a:ext cx="4201427" cy="420142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885579" y="2986582"/>
            <a:ext cx="3086100" cy="4110666"/>
          </a:xfrm>
          <a:custGeom>
            <a:avLst/>
            <a:gdLst/>
            <a:ahLst/>
            <a:cxnLst/>
            <a:rect l="l" t="t" r="r" b="b"/>
            <a:pathLst>
              <a:path w="3086100" h="4110666">
                <a:moveTo>
                  <a:pt x="0" y="0"/>
                </a:moveTo>
                <a:lnTo>
                  <a:pt x="3086100" y="0"/>
                </a:lnTo>
                <a:lnTo>
                  <a:pt x="3086100" y="4110667"/>
                </a:lnTo>
                <a:lnTo>
                  <a:pt x="0" y="4110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00" b="-2500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63037" y="7392146"/>
            <a:ext cx="2731184" cy="4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438" spc="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Ali Shaker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5579" y="1530513"/>
            <a:ext cx="6285737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About me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A1D9565A-82B9-E7AD-BCBE-09A1EA534E66}"/>
              </a:ext>
            </a:extLst>
          </p:cNvPr>
          <p:cNvSpPr txBox="1"/>
          <p:nvPr/>
        </p:nvSpPr>
        <p:spPr>
          <a:xfrm>
            <a:off x="6477000" y="3295303"/>
            <a:ext cx="7162800" cy="4350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Manager at </a:t>
            </a:r>
            <a:r>
              <a:rPr lang="en-US" sz="2618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Orchida</a:t>
            </a: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soft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Graduated from Faculty of Computer and Information Science Ain Shams University class 2021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Preparing for a master’s degree in deepfake detection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Founder of Hurry up Academy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endParaRPr lang="en-US" sz="2618" dirty="0">
              <a:solidFill>
                <a:srgbClr val="19191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1967" y="-2828925"/>
            <a:ext cx="5657850" cy="5657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10892" y="0"/>
            <a:ext cx="6648057" cy="10287000"/>
            <a:chOff x="0" y="0"/>
            <a:chExt cx="175092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928" cy="2709333"/>
            </a:xfrm>
            <a:custGeom>
              <a:avLst/>
              <a:gdLst/>
              <a:ahLst/>
              <a:cxnLst/>
              <a:rect l="l" t="t" r="r" b="b"/>
              <a:pathLst>
                <a:path w="1750928" h="2709333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95137" y="1754095"/>
            <a:ext cx="3630003" cy="80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4"/>
              </a:lnSpc>
              <a:spcBef>
                <a:spcPct val="0"/>
              </a:spcBef>
            </a:pPr>
            <a:r>
              <a:rPr lang="en-US" sz="4746" b="1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5141" y="3096108"/>
            <a:ext cx="6533540" cy="483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Objective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Tools &amp; Technologies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Data Collection and Preprocessing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Model Development &amp; Training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Chatbot Evaluation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Deployment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Future Work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710892" y="0"/>
            <a:ext cx="6577108" cy="10287000"/>
          </a:xfrm>
          <a:custGeom>
            <a:avLst/>
            <a:gdLst/>
            <a:ahLst/>
            <a:cxnLst/>
            <a:rect l="l" t="t" r="r" b="b"/>
            <a:pathLst>
              <a:path w="6577108" h="10287000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-67377" r="-67377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1390959" y="856782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06536" y="3314080"/>
            <a:ext cx="654889" cy="65488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85634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778327" y="2245814"/>
            <a:ext cx="12731346" cy="5171309"/>
            <a:chOff x="0" y="0"/>
            <a:chExt cx="3353112" cy="13619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3112" cy="1361991"/>
            </a:xfrm>
            <a:custGeom>
              <a:avLst/>
              <a:gdLst/>
              <a:ahLst/>
              <a:cxnLst/>
              <a:rect l="l" t="t" r="r" b="b"/>
              <a:pathLst>
                <a:path w="3353112" h="1361991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53112" cy="1381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58350" y="4197614"/>
            <a:ext cx="11150794" cy="148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46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This project focuses on developing a chatbot using a transformer-based </a:t>
            </a:r>
            <a:r>
              <a:rPr lang="en-US" sz="246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modelfor</a:t>
            </a:r>
            <a:r>
              <a:rPr lang="en-US" sz="246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dynamic and human-like responses.</a:t>
            </a:r>
          </a:p>
          <a:p>
            <a:pPr algn="ctr">
              <a:lnSpc>
                <a:spcPts val="3950"/>
              </a:lnSpc>
            </a:pPr>
            <a:endParaRPr lang="en-US" sz="2469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79731" y="2788642"/>
            <a:ext cx="6928538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85634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778327" y="2245814"/>
            <a:ext cx="12731346" cy="5171309"/>
            <a:chOff x="0" y="0"/>
            <a:chExt cx="3353112" cy="13619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3112" cy="1361991"/>
            </a:xfrm>
            <a:custGeom>
              <a:avLst/>
              <a:gdLst/>
              <a:ahLst/>
              <a:cxnLst/>
              <a:rect l="l" t="t" r="r" b="b"/>
              <a:pathLst>
                <a:path w="3353112" h="1361991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53112" cy="1381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58350" y="4197614"/>
            <a:ext cx="11150794" cy="97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To build a conversational AI chatbot using GPT-2 and evaluate its performance.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79731" y="2788642"/>
            <a:ext cx="6928538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85634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778327" y="2245814"/>
            <a:ext cx="12731346" cy="5171309"/>
            <a:chOff x="0" y="0"/>
            <a:chExt cx="3353112" cy="13619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3112" cy="1361991"/>
            </a:xfrm>
            <a:custGeom>
              <a:avLst/>
              <a:gdLst/>
              <a:ahLst/>
              <a:cxnLst/>
              <a:rect l="l" t="t" r="r" b="b"/>
              <a:pathLst>
                <a:path w="3353112" h="1361991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53112" cy="1381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58350" y="4197614"/>
            <a:ext cx="11150794" cy="247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Python</a:t>
            </a:r>
          </a:p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Hugging Face Transformers</a:t>
            </a:r>
          </a:p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GPT-2</a:t>
            </a:r>
          </a:p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6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MLflow</a:t>
            </a:r>
            <a:endParaRPr lang="en-US" sz="2469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Google </a:t>
            </a:r>
            <a:r>
              <a:rPr lang="en-US" sz="246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Colab</a:t>
            </a:r>
            <a:r>
              <a:rPr lang="en-US" sz="246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08126" y="2788642"/>
            <a:ext cx="9144300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Tools &amp; Technologies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4175" y="7005833"/>
            <a:ext cx="452472" cy="4524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21546" y="2468311"/>
            <a:ext cx="5334876" cy="2086085"/>
            <a:chOff x="0" y="0"/>
            <a:chExt cx="1234628" cy="4827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07532" y="2921216"/>
            <a:ext cx="1228028" cy="1226514"/>
            <a:chOff x="0" y="0"/>
            <a:chExt cx="323431" cy="3230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10800000">
            <a:off x="9028187" y="7677773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8921546" y="5658486"/>
            <a:ext cx="5334876" cy="2086085"/>
            <a:chOff x="0" y="0"/>
            <a:chExt cx="1234628" cy="4827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307532" y="6111392"/>
            <a:ext cx="1228028" cy="1226514"/>
            <a:chOff x="0" y="0"/>
            <a:chExt cx="323431" cy="3230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8569544" y="3203908"/>
            <a:ext cx="780205" cy="780205"/>
          </a:xfrm>
          <a:custGeom>
            <a:avLst/>
            <a:gdLst/>
            <a:ahLst/>
            <a:cxnLst/>
            <a:rect l="l" t="t" r="r" b="b"/>
            <a:pathLst>
              <a:path w="780205" h="780205">
                <a:moveTo>
                  <a:pt x="0" y="0"/>
                </a:moveTo>
                <a:lnTo>
                  <a:pt x="780205" y="0"/>
                </a:lnTo>
                <a:lnTo>
                  <a:pt x="780205" y="780205"/>
                </a:lnTo>
                <a:lnTo>
                  <a:pt x="0" y="780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481199" y="6275175"/>
            <a:ext cx="956894" cy="956894"/>
          </a:xfrm>
          <a:custGeom>
            <a:avLst/>
            <a:gdLst/>
            <a:ahLst/>
            <a:cxnLst/>
            <a:rect l="l" t="t" r="r" b="b"/>
            <a:pathLst>
              <a:path w="956894" h="956894">
                <a:moveTo>
                  <a:pt x="0" y="0"/>
                </a:moveTo>
                <a:lnTo>
                  <a:pt x="956894" y="0"/>
                </a:lnTo>
                <a:lnTo>
                  <a:pt x="956894" y="956894"/>
                </a:lnTo>
                <a:lnTo>
                  <a:pt x="0" y="956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777219" y="3358829"/>
            <a:ext cx="6064231" cy="16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Collection and Preprocessing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26254" y="3515423"/>
            <a:ext cx="4183100" cy="7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15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DailyDialog dataset containing conversational data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67546" y="2748613"/>
            <a:ext cx="410051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000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67546" y="6539235"/>
            <a:ext cx="4183100" cy="914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1"/>
              </a:lnSpc>
              <a:spcBef>
                <a:spcPct val="0"/>
              </a:spcBef>
            </a:pPr>
            <a:r>
              <a:rPr lang="en-US" sz="18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Data was cleaned by removing special characters, tokenized using NLTK, and lemmatized with SpaCy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67546" y="5938789"/>
            <a:ext cx="410051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000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Cleaning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4175" y="7005833"/>
            <a:ext cx="452472" cy="4524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66392" y="714375"/>
            <a:ext cx="6560432" cy="3056826"/>
            <a:chOff x="0" y="0"/>
            <a:chExt cx="1518253" cy="7074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18253" cy="707428"/>
            </a:xfrm>
            <a:custGeom>
              <a:avLst/>
              <a:gdLst/>
              <a:ahLst/>
              <a:cxnLst/>
              <a:rect l="l" t="t" r="r" b="b"/>
              <a:pathLst>
                <a:path w="1518253" h="707428">
                  <a:moveTo>
                    <a:pt x="37763" y="0"/>
                  </a:moveTo>
                  <a:lnTo>
                    <a:pt x="1480490" y="0"/>
                  </a:lnTo>
                  <a:cubicBezTo>
                    <a:pt x="1501346" y="0"/>
                    <a:pt x="1518253" y="16907"/>
                    <a:pt x="1518253" y="37763"/>
                  </a:cubicBezTo>
                  <a:lnTo>
                    <a:pt x="1518253" y="669665"/>
                  </a:lnTo>
                  <a:cubicBezTo>
                    <a:pt x="1518253" y="690521"/>
                    <a:pt x="1501346" y="707428"/>
                    <a:pt x="1480490" y="707428"/>
                  </a:cubicBezTo>
                  <a:lnTo>
                    <a:pt x="37763" y="707428"/>
                  </a:lnTo>
                  <a:cubicBezTo>
                    <a:pt x="16907" y="707428"/>
                    <a:pt x="0" y="690521"/>
                    <a:pt x="0" y="669665"/>
                  </a:cubicBezTo>
                  <a:lnTo>
                    <a:pt x="0" y="37763"/>
                  </a:lnTo>
                  <a:cubicBezTo>
                    <a:pt x="0" y="16907"/>
                    <a:pt x="16907" y="0"/>
                    <a:pt x="3776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18253" cy="74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52378" y="1167281"/>
            <a:ext cx="1228028" cy="1226514"/>
            <a:chOff x="0" y="0"/>
            <a:chExt cx="323431" cy="3230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10800000">
            <a:off x="8073033" y="5923837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3" y="0"/>
                </a:lnTo>
                <a:lnTo>
                  <a:pt x="5128563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966392" y="3904551"/>
            <a:ext cx="6560432" cy="2952826"/>
            <a:chOff x="0" y="0"/>
            <a:chExt cx="1518253" cy="6833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18253" cy="683360"/>
            </a:xfrm>
            <a:custGeom>
              <a:avLst/>
              <a:gdLst/>
              <a:ahLst/>
              <a:cxnLst/>
              <a:rect l="l" t="t" r="r" b="b"/>
              <a:pathLst>
                <a:path w="1518253" h="683360">
                  <a:moveTo>
                    <a:pt x="37763" y="0"/>
                  </a:moveTo>
                  <a:lnTo>
                    <a:pt x="1480490" y="0"/>
                  </a:lnTo>
                  <a:cubicBezTo>
                    <a:pt x="1501346" y="0"/>
                    <a:pt x="1518253" y="16907"/>
                    <a:pt x="1518253" y="37763"/>
                  </a:cubicBezTo>
                  <a:lnTo>
                    <a:pt x="1518253" y="645597"/>
                  </a:lnTo>
                  <a:cubicBezTo>
                    <a:pt x="1518253" y="666453"/>
                    <a:pt x="1501346" y="683360"/>
                    <a:pt x="1480490" y="683360"/>
                  </a:cubicBezTo>
                  <a:lnTo>
                    <a:pt x="37763" y="683360"/>
                  </a:lnTo>
                  <a:cubicBezTo>
                    <a:pt x="16907" y="683360"/>
                    <a:pt x="0" y="666453"/>
                    <a:pt x="0" y="645597"/>
                  </a:cubicBezTo>
                  <a:lnTo>
                    <a:pt x="0" y="37763"/>
                  </a:lnTo>
                  <a:cubicBezTo>
                    <a:pt x="0" y="16907"/>
                    <a:pt x="16907" y="0"/>
                    <a:pt x="3776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18253" cy="721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52378" y="4357457"/>
            <a:ext cx="1228028" cy="1226514"/>
            <a:chOff x="0" y="0"/>
            <a:chExt cx="323431" cy="3230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30671" y="3358829"/>
            <a:ext cx="6064231" cy="16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Development &amp; Training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29807" y="1574228"/>
            <a:ext cx="5648244" cy="211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815"/>
              </a:lnSpc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Used a GPT-2 transformer-based model for generating dynamic responses</a:t>
            </a:r>
          </a:p>
          <a:p>
            <a:pPr marL="474979" lvl="1" indent="-237490" algn="l">
              <a:lnSpc>
                <a:spcPts val="2815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GPT-2 is known for its ability to understand context and generate human-like text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712392" y="994677"/>
            <a:ext cx="410051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used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12392" y="4661474"/>
            <a:ext cx="5565659" cy="213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431"/>
              </a:lnSpc>
              <a:buFont typeface="Arial"/>
              <a:buChar char="•"/>
            </a:pPr>
            <a:r>
              <a:rPr lang="en-US" sz="1899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Fine-tuned the GPT-2 model using the cleaned </a:t>
            </a:r>
            <a:r>
              <a:rPr lang="en-US" sz="1899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DailyDialog</a:t>
            </a:r>
            <a:r>
              <a:rPr lang="en-US" sz="1899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dataset</a:t>
            </a:r>
          </a:p>
          <a:p>
            <a:pPr marL="410209" lvl="1" indent="-205105" algn="l">
              <a:lnSpc>
                <a:spcPts val="2431"/>
              </a:lnSpc>
              <a:buFont typeface="Arial"/>
              <a:buChar char="•"/>
            </a:pPr>
            <a:r>
              <a:rPr lang="en-US" sz="1899" b="1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Training Parameters:</a:t>
            </a:r>
          </a:p>
          <a:p>
            <a:pPr marL="410209" lvl="1" indent="-205105" algn="l">
              <a:lnSpc>
                <a:spcPts val="2431"/>
              </a:lnSpc>
              <a:buFont typeface="Arial"/>
              <a:buChar char="•"/>
            </a:pPr>
            <a:r>
              <a:rPr lang="en-US" sz="1899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    Learning Rate:</a:t>
            </a:r>
            <a:r>
              <a:rPr lang="en-US" sz="1899" dirty="0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 2e-5</a:t>
            </a:r>
          </a:p>
          <a:p>
            <a:pPr marL="410209" lvl="1" indent="-205105" algn="l">
              <a:lnSpc>
                <a:spcPts val="2431"/>
              </a:lnSpc>
              <a:buFont typeface="Arial"/>
              <a:buChar char="•"/>
            </a:pPr>
            <a:r>
              <a:rPr lang="en-US" sz="1899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    Number of Epochs: </a:t>
            </a:r>
            <a:r>
              <a:rPr lang="en-US" sz="1899" dirty="0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  <a:p>
            <a:pPr marL="410209" lvl="1" indent="-205105" algn="l">
              <a:lnSpc>
                <a:spcPts val="2431"/>
              </a:lnSpc>
              <a:buFont typeface="Arial"/>
              <a:buChar char="•"/>
            </a:pPr>
            <a:r>
              <a:rPr lang="en-US" sz="1899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    Batch Size: </a:t>
            </a:r>
            <a:r>
              <a:rPr lang="en-US" sz="1899" dirty="0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  <a:p>
            <a:pPr marL="410209" lvl="1" indent="-205105" algn="l">
              <a:lnSpc>
                <a:spcPts val="2431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    Maximum Token Length: </a:t>
            </a:r>
            <a:r>
              <a:rPr lang="en-US" sz="1899" dirty="0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128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12392" y="4120454"/>
            <a:ext cx="410051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000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Training Process</a:t>
            </a:r>
          </a:p>
        </p:txBody>
      </p:sp>
      <p:sp>
        <p:nvSpPr>
          <p:cNvPr id="32" name="Freeform 32"/>
          <p:cNvSpPr/>
          <p:nvPr/>
        </p:nvSpPr>
        <p:spPr>
          <a:xfrm rot="-10800000">
            <a:off x="7973361" y="8876664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3" y="0"/>
                </a:lnTo>
                <a:lnTo>
                  <a:pt x="5128563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7866720" y="7166254"/>
            <a:ext cx="6660104" cy="2772664"/>
            <a:chOff x="0" y="0"/>
            <a:chExt cx="1541320" cy="64166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41320" cy="641666"/>
            </a:xfrm>
            <a:custGeom>
              <a:avLst/>
              <a:gdLst/>
              <a:ahLst/>
              <a:cxnLst/>
              <a:rect l="l" t="t" r="r" b="b"/>
              <a:pathLst>
                <a:path w="1541320" h="641666">
                  <a:moveTo>
                    <a:pt x="37198" y="0"/>
                  </a:moveTo>
                  <a:lnTo>
                    <a:pt x="1504122" y="0"/>
                  </a:lnTo>
                  <a:cubicBezTo>
                    <a:pt x="1513987" y="0"/>
                    <a:pt x="1523449" y="3919"/>
                    <a:pt x="1530425" y="10895"/>
                  </a:cubicBezTo>
                  <a:cubicBezTo>
                    <a:pt x="1537401" y="17871"/>
                    <a:pt x="1541320" y="27332"/>
                    <a:pt x="1541320" y="37198"/>
                  </a:cubicBezTo>
                  <a:lnTo>
                    <a:pt x="1541320" y="604468"/>
                  </a:lnTo>
                  <a:cubicBezTo>
                    <a:pt x="1541320" y="614333"/>
                    <a:pt x="1537401" y="623795"/>
                    <a:pt x="1530425" y="630771"/>
                  </a:cubicBezTo>
                  <a:cubicBezTo>
                    <a:pt x="1523449" y="637747"/>
                    <a:pt x="1513987" y="641666"/>
                    <a:pt x="1504122" y="641666"/>
                  </a:cubicBezTo>
                  <a:lnTo>
                    <a:pt x="37198" y="641666"/>
                  </a:lnTo>
                  <a:cubicBezTo>
                    <a:pt x="27332" y="641666"/>
                    <a:pt x="17871" y="637747"/>
                    <a:pt x="10895" y="630771"/>
                  </a:cubicBezTo>
                  <a:cubicBezTo>
                    <a:pt x="3919" y="623795"/>
                    <a:pt x="0" y="614333"/>
                    <a:pt x="0" y="604468"/>
                  </a:cubicBezTo>
                  <a:lnTo>
                    <a:pt x="0" y="37198"/>
                  </a:lnTo>
                  <a:cubicBezTo>
                    <a:pt x="0" y="27332"/>
                    <a:pt x="3919" y="17871"/>
                    <a:pt x="10895" y="10895"/>
                  </a:cubicBezTo>
                  <a:cubicBezTo>
                    <a:pt x="17871" y="3919"/>
                    <a:pt x="27332" y="0"/>
                    <a:pt x="3719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541320" cy="679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252706" y="7310283"/>
            <a:ext cx="1228028" cy="1226514"/>
            <a:chOff x="0" y="0"/>
            <a:chExt cx="323431" cy="3230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413943" y="7973974"/>
            <a:ext cx="5665331" cy="121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431"/>
              </a:lnSpc>
              <a:buFont typeface="Arial"/>
              <a:buChar char="•"/>
            </a:pPr>
            <a:r>
              <a:rPr lang="en-US" sz="18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Utilized MLflow for experiment tracking and model version control.</a:t>
            </a:r>
          </a:p>
          <a:p>
            <a:pPr marL="410209" lvl="1" indent="-205105" algn="l">
              <a:lnSpc>
                <a:spcPts val="2431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Tracked metrics such as training loss, validation accuracy, and model parameters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612720" y="7343152"/>
            <a:ext cx="410051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MLflow</a:t>
            </a:r>
            <a:r>
              <a:rPr lang="en-US" sz="3000" b="1" dirty="0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Tracking</a:t>
            </a:r>
          </a:p>
        </p:txBody>
      </p:sp>
      <p:pic>
        <p:nvPicPr>
          <p:cNvPr id="4098" name="Picture 2" descr="Machine Learning Icon 25251990 PNG">
            <a:extLst>
              <a:ext uri="{FF2B5EF4-FFF2-40B4-BE49-F238E27FC236}">
                <a16:creationId xmlns:a16="http://schemas.microsoft.com/office/drawing/2014/main" id="{0C8D8B72-2265-69B0-253F-03F251C6A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248" y="1165767"/>
            <a:ext cx="1228028" cy="122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ining - Free people icons">
            <a:extLst>
              <a:ext uri="{FF2B5EF4-FFF2-40B4-BE49-F238E27FC236}">
                <a16:creationId xmlns:a16="http://schemas.microsoft.com/office/drawing/2014/main" id="{6AAF1150-BEA5-D892-A250-5CCFF16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92" y="4378630"/>
            <a:ext cx="1228029" cy="12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con Of A Bar Chart Featuring A Green Upward Arrow Representing Positive  Business Performance And Investment Growth Vector Images Included Vector,  Economic, Analysis, Achievement PNG and Vector with Transparent Background  for Free">
            <a:extLst>
              <a:ext uri="{FF2B5EF4-FFF2-40B4-BE49-F238E27FC236}">
                <a16:creationId xmlns:a16="http://schemas.microsoft.com/office/drawing/2014/main" id="{874F14AB-D5A5-80EA-F42E-B185B267E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26" y="7430330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4175" y="7005833"/>
            <a:ext cx="452472" cy="4524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66392" y="714375"/>
            <a:ext cx="6560432" cy="3056826"/>
            <a:chOff x="0" y="0"/>
            <a:chExt cx="1518253" cy="7074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18253" cy="707428"/>
            </a:xfrm>
            <a:custGeom>
              <a:avLst/>
              <a:gdLst/>
              <a:ahLst/>
              <a:cxnLst/>
              <a:rect l="l" t="t" r="r" b="b"/>
              <a:pathLst>
                <a:path w="1518253" h="707428">
                  <a:moveTo>
                    <a:pt x="37763" y="0"/>
                  </a:moveTo>
                  <a:lnTo>
                    <a:pt x="1480490" y="0"/>
                  </a:lnTo>
                  <a:cubicBezTo>
                    <a:pt x="1501346" y="0"/>
                    <a:pt x="1518253" y="16907"/>
                    <a:pt x="1518253" y="37763"/>
                  </a:cubicBezTo>
                  <a:lnTo>
                    <a:pt x="1518253" y="669665"/>
                  </a:lnTo>
                  <a:cubicBezTo>
                    <a:pt x="1518253" y="690521"/>
                    <a:pt x="1501346" y="707428"/>
                    <a:pt x="1480490" y="707428"/>
                  </a:cubicBezTo>
                  <a:lnTo>
                    <a:pt x="37763" y="707428"/>
                  </a:lnTo>
                  <a:cubicBezTo>
                    <a:pt x="16907" y="707428"/>
                    <a:pt x="0" y="690521"/>
                    <a:pt x="0" y="669665"/>
                  </a:cubicBezTo>
                  <a:lnTo>
                    <a:pt x="0" y="37763"/>
                  </a:lnTo>
                  <a:cubicBezTo>
                    <a:pt x="0" y="16907"/>
                    <a:pt x="16907" y="0"/>
                    <a:pt x="3776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18253" cy="74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52378" y="1167281"/>
            <a:ext cx="1228028" cy="1226514"/>
            <a:chOff x="0" y="0"/>
            <a:chExt cx="323431" cy="3230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10800000">
            <a:off x="8073033" y="5923837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3" y="0"/>
                </a:lnTo>
                <a:lnTo>
                  <a:pt x="5128563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966392" y="3904551"/>
            <a:ext cx="6560432" cy="2952826"/>
            <a:chOff x="0" y="0"/>
            <a:chExt cx="1518253" cy="6833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18253" cy="683360"/>
            </a:xfrm>
            <a:custGeom>
              <a:avLst/>
              <a:gdLst/>
              <a:ahLst/>
              <a:cxnLst/>
              <a:rect l="l" t="t" r="r" b="b"/>
              <a:pathLst>
                <a:path w="1518253" h="683360">
                  <a:moveTo>
                    <a:pt x="37763" y="0"/>
                  </a:moveTo>
                  <a:lnTo>
                    <a:pt x="1480490" y="0"/>
                  </a:lnTo>
                  <a:cubicBezTo>
                    <a:pt x="1501346" y="0"/>
                    <a:pt x="1518253" y="16907"/>
                    <a:pt x="1518253" y="37763"/>
                  </a:cubicBezTo>
                  <a:lnTo>
                    <a:pt x="1518253" y="645597"/>
                  </a:lnTo>
                  <a:cubicBezTo>
                    <a:pt x="1518253" y="666453"/>
                    <a:pt x="1501346" y="683360"/>
                    <a:pt x="1480490" y="683360"/>
                  </a:cubicBezTo>
                  <a:lnTo>
                    <a:pt x="37763" y="683360"/>
                  </a:lnTo>
                  <a:cubicBezTo>
                    <a:pt x="16907" y="683360"/>
                    <a:pt x="0" y="666453"/>
                    <a:pt x="0" y="645597"/>
                  </a:cubicBezTo>
                  <a:lnTo>
                    <a:pt x="0" y="37763"/>
                  </a:lnTo>
                  <a:cubicBezTo>
                    <a:pt x="0" y="16907"/>
                    <a:pt x="16907" y="0"/>
                    <a:pt x="3776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18253" cy="721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52378" y="4357457"/>
            <a:ext cx="1228028" cy="1226514"/>
            <a:chOff x="0" y="0"/>
            <a:chExt cx="323431" cy="3230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30671" y="3358829"/>
            <a:ext cx="6064231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Chatbot Evaluation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29807" y="1574228"/>
            <a:ext cx="5648244" cy="140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815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chatbot was tested using various prompts to assess its ability to generate relevant and coherent responses.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712392" y="994677"/>
            <a:ext cx="410051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000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Testing Prompts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12392" y="4661474"/>
            <a:ext cx="5565659" cy="152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431"/>
              </a:lnSpc>
              <a:buFont typeface="Arial"/>
              <a:buChar char="•"/>
            </a:pPr>
            <a:r>
              <a:rPr lang="en-US" sz="1899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Evaluated the chatbot's responses based on fluency, context understanding, and relevance.</a:t>
            </a:r>
          </a:p>
          <a:p>
            <a:pPr marL="410209" lvl="1" indent="-205105" algn="l">
              <a:lnSpc>
                <a:spcPts val="2431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Some challenges included occasional generic responses to diverse queries.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12392" y="4120454"/>
            <a:ext cx="4848673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000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Performance Analysis</a:t>
            </a:r>
          </a:p>
        </p:txBody>
      </p:sp>
      <p:sp>
        <p:nvSpPr>
          <p:cNvPr id="32" name="Freeform 32"/>
          <p:cNvSpPr/>
          <p:nvPr/>
        </p:nvSpPr>
        <p:spPr>
          <a:xfrm rot="-10800000">
            <a:off x="7973361" y="8876664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3" y="0"/>
                </a:lnTo>
                <a:lnTo>
                  <a:pt x="5128563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7866720" y="7166254"/>
            <a:ext cx="6660104" cy="2772664"/>
            <a:chOff x="0" y="0"/>
            <a:chExt cx="1541320" cy="64166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41320" cy="641666"/>
            </a:xfrm>
            <a:custGeom>
              <a:avLst/>
              <a:gdLst/>
              <a:ahLst/>
              <a:cxnLst/>
              <a:rect l="l" t="t" r="r" b="b"/>
              <a:pathLst>
                <a:path w="1541320" h="641666">
                  <a:moveTo>
                    <a:pt x="37198" y="0"/>
                  </a:moveTo>
                  <a:lnTo>
                    <a:pt x="1504122" y="0"/>
                  </a:lnTo>
                  <a:cubicBezTo>
                    <a:pt x="1513987" y="0"/>
                    <a:pt x="1523449" y="3919"/>
                    <a:pt x="1530425" y="10895"/>
                  </a:cubicBezTo>
                  <a:cubicBezTo>
                    <a:pt x="1537401" y="17871"/>
                    <a:pt x="1541320" y="27332"/>
                    <a:pt x="1541320" y="37198"/>
                  </a:cubicBezTo>
                  <a:lnTo>
                    <a:pt x="1541320" y="604468"/>
                  </a:lnTo>
                  <a:cubicBezTo>
                    <a:pt x="1541320" y="614333"/>
                    <a:pt x="1537401" y="623795"/>
                    <a:pt x="1530425" y="630771"/>
                  </a:cubicBezTo>
                  <a:cubicBezTo>
                    <a:pt x="1523449" y="637747"/>
                    <a:pt x="1513987" y="641666"/>
                    <a:pt x="1504122" y="641666"/>
                  </a:cubicBezTo>
                  <a:lnTo>
                    <a:pt x="37198" y="641666"/>
                  </a:lnTo>
                  <a:cubicBezTo>
                    <a:pt x="27332" y="641666"/>
                    <a:pt x="17871" y="637747"/>
                    <a:pt x="10895" y="630771"/>
                  </a:cubicBezTo>
                  <a:cubicBezTo>
                    <a:pt x="3919" y="623795"/>
                    <a:pt x="0" y="614333"/>
                    <a:pt x="0" y="604468"/>
                  </a:cubicBezTo>
                  <a:lnTo>
                    <a:pt x="0" y="37198"/>
                  </a:lnTo>
                  <a:cubicBezTo>
                    <a:pt x="0" y="27332"/>
                    <a:pt x="3919" y="17871"/>
                    <a:pt x="10895" y="10895"/>
                  </a:cubicBezTo>
                  <a:cubicBezTo>
                    <a:pt x="17871" y="3919"/>
                    <a:pt x="27332" y="0"/>
                    <a:pt x="3719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541320" cy="679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252706" y="7310283"/>
            <a:ext cx="1228028" cy="1226514"/>
            <a:chOff x="0" y="0"/>
            <a:chExt cx="323431" cy="3230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413943" y="7973974"/>
            <a:ext cx="5665331" cy="121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431"/>
              </a:lnSpc>
              <a:buFont typeface="Arial"/>
              <a:buChar char="•"/>
            </a:pPr>
            <a:r>
              <a:rPr lang="en-US" sz="1899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Limited time for fine-tuning impacted the depth of the model's understanding</a:t>
            </a:r>
          </a:p>
          <a:p>
            <a:pPr marL="410209" lvl="1" indent="-205105" algn="l">
              <a:lnSpc>
                <a:spcPts val="2431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Balancing training time with computational resources in Google </a:t>
            </a:r>
            <a:r>
              <a:rPr lang="en-US" sz="1899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Colab</a:t>
            </a:r>
            <a:endParaRPr lang="en-US" sz="1899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612720" y="7343152"/>
            <a:ext cx="410051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</a:t>
            </a:r>
          </a:p>
        </p:txBody>
      </p:sp>
      <p:pic>
        <p:nvPicPr>
          <p:cNvPr id="3074" name="Picture 2" descr="Evaluation - Free business icons">
            <a:extLst>
              <a:ext uri="{FF2B5EF4-FFF2-40B4-BE49-F238E27FC236}">
                <a16:creationId xmlns:a16="http://schemas.microsoft.com/office/drawing/2014/main" id="{8419817D-A1A4-4CAD-7AB6-0305BCD65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45" y="4504699"/>
            <a:ext cx="846086" cy="84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523CE6-6447-4384-F8A5-A72034BB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19" y="1102756"/>
            <a:ext cx="1474594" cy="147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llenge Green Icons – Free Download SVG, PNG, GIF">
            <a:extLst>
              <a:ext uri="{FF2B5EF4-FFF2-40B4-BE49-F238E27FC236}">
                <a16:creationId xmlns:a16="http://schemas.microsoft.com/office/drawing/2014/main" id="{BEA45F94-E07C-8A25-7548-24D5C3048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53" y="7207539"/>
            <a:ext cx="1396680" cy="13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438</Words>
  <Application>Microsoft Office PowerPoint</Application>
  <PresentationFormat>Custom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Open Sauce</vt:lpstr>
      <vt:lpstr>Calibri</vt:lpstr>
      <vt:lpstr>Open Sauce Bold</vt:lpstr>
      <vt:lpstr>Open Sauce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Simple  Professional Business Project Presentation</dc:title>
  <dc:creator>Ali Shaker</dc:creator>
  <cp:lastModifiedBy>على شاكر على</cp:lastModifiedBy>
  <cp:revision>2</cp:revision>
  <dcterms:created xsi:type="dcterms:W3CDTF">2006-08-16T00:00:00Z</dcterms:created>
  <dcterms:modified xsi:type="dcterms:W3CDTF">2024-10-19T08:39:30Z</dcterms:modified>
  <dc:identifier>DAGT67Zruhw</dc:identifier>
</cp:coreProperties>
</file>